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2" r:id="rId3"/>
    <p:sldId id="257" r:id="rId4"/>
    <p:sldId id="259" r:id="rId5"/>
    <p:sldId id="261" r:id="rId6"/>
    <p:sldId id="258" r:id="rId7"/>
    <p:sldId id="263" r:id="rId8"/>
    <p:sldId id="264" r:id="rId9"/>
    <p:sldId id="267" r:id="rId10"/>
    <p:sldId id="266" r:id="rId11"/>
    <p:sldId id="265" r:id="rId12"/>
    <p:sldId id="268" r:id="rId13"/>
    <p:sldId id="269" r:id="rId14"/>
    <p:sldId id="270" r:id="rId15"/>
    <p:sldId id="271" r:id="rId16"/>
    <p:sldId id="260" r:id="rId17"/>
    <p:sldId id="274" r:id="rId18"/>
    <p:sldId id="275" r:id="rId19"/>
    <p:sldId id="272" r:id="rId20"/>
    <p:sldId id="273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/>
    <p:restoredTop sz="92987"/>
  </p:normalViewPr>
  <p:slideViewPr>
    <p:cSldViewPr snapToGrid="0" snapToObjects="1">
      <p:cViewPr varScale="1">
        <p:scale>
          <a:sx n="89" d="100"/>
          <a:sy n="89" d="100"/>
        </p:scale>
        <p:origin x="9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6DDFC-5620-DF48-9C5B-F59378D88646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35113-D5F5-CB47-9F76-9E2F2E7EB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26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35113-D5F5-CB47-9F76-9E2F2E7EB8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35113-D5F5-CB47-9F76-9E2F2E7EB8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43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35113-D5F5-CB47-9F76-9E2F2E7EB8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94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35113-D5F5-CB47-9F76-9E2F2E7EB8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7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35113-D5F5-CB47-9F76-9E2F2E7EB8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76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35113-D5F5-CB47-9F76-9E2F2E7EB8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418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35113-D5F5-CB47-9F76-9E2F2E7EB8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52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35113-D5F5-CB47-9F76-9E2F2E7EB8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06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35113-D5F5-CB47-9F76-9E2F2E7EB8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72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A5224-E75F-C849-B08F-E31677FF46FF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695B8-D03F-2A42-AE36-26F9A3F3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55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A5224-E75F-C849-B08F-E31677FF46FF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695B8-D03F-2A42-AE36-26F9A3F3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16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A5224-E75F-C849-B08F-E31677FF46FF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695B8-D03F-2A42-AE36-26F9A3F3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63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A5224-E75F-C849-B08F-E31677FF46FF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695B8-D03F-2A42-AE36-26F9A3F3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69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A5224-E75F-C849-B08F-E31677FF46FF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695B8-D03F-2A42-AE36-26F9A3F3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25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A5224-E75F-C849-B08F-E31677FF46FF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695B8-D03F-2A42-AE36-26F9A3F3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A5224-E75F-C849-B08F-E31677FF46FF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695B8-D03F-2A42-AE36-26F9A3F3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93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A5224-E75F-C849-B08F-E31677FF46FF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695B8-D03F-2A42-AE36-26F9A3F3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62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A5224-E75F-C849-B08F-E31677FF46FF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695B8-D03F-2A42-AE36-26F9A3F3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2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A5224-E75F-C849-B08F-E31677FF46FF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695B8-D03F-2A42-AE36-26F9A3F3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A5224-E75F-C849-B08F-E31677FF46FF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695B8-D03F-2A42-AE36-26F9A3F3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51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A5224-E75F-C849-B08F-E31677FF46FF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695B8-D03F-2A42-AE36-26F9A3F3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3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heorangeduck.com/page/neural-network-not-worki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ran.r-project.org/web/packages/kerasR/kerasR.pdf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yground.tensorflow.org/" TargetMode="Externa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e-theory-of-everything/understanding-activation-functions-in-neural-networks-9491262884e0" TargetMode="External"/><Relationship Id="rId4" Type="http://schemas.openxmlformats.org/officeDocument/2006/relationships/hyperlink" Target="https://youtu.be/-7scQpJT7uo?t=288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Neural Network Architectures and Debugging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55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Consider a regression dataset with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0 inputs and 1 output variable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81686" y="2990847"/>
            <a:ext cx="2644726" cy="78779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Input </a:t>
            </a:r>
            <a:r>
              <a:rPr lang="mr-IN" sz="2000" dirty="0" smtClean="0"/>
              <a:t>–</a:t>
            </a:r>
            <a:r>
              <a:rPr lang="en-US" sz="2000" dirty="0" smtClean="0"/>
              <a:t> 10 inputs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181686" y="3969845"/>
            <a:ext cx="2644726" cy="78779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  <a:r>
              <a:rPr lang="en-US" sz="2000" dirty="0" smtClean="0"/>
              <a:t>0 units, </a:t>
            </a:r>
            <a:r>
              <a:rPr lang="en-US" sz="2000" dirty="0" err="1" smtClean="0"/>
              <a:t>ReLU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1181686" y="4948844"/>
            <a:ext cx="2644726" cy="78779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Output, 1 unit, linear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5005753" y="2990847"/>
            <a:ext cx="2644726" cy="78779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Input </a:t>
            </a:r>
            <a:r>
              <a:rPr lang="mr-IN" sz="2000" dirty="0" smtClean="0"/>
              <a:t>–</a:t>
            </a:r>
            <a:r>
              <a:rPr lang="en-US" sz="2000" dirty="0" smtClean="0"/>
              <a:t> 20 inputs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5005753" y="3969845"/>
            <a:ext cx="2644726" cy="78779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  <a:r>
              <a:rPr lang="en-US" sz="2000" dirty="0" smtClean="0"/>
              <a:t>0 units, </a:t>
            </a:r>
            <a:r>
              <a:rPr lang="en-US" sz="2000" dirty="0" err="1" smtClean="0"/>
              <a:t>ReLU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5005753" y="5816547"/>
            <a:ext cx="2644726" cy="78779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Output, 1 unit, linear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5005753" y="4892572"/>
            <a:ext cx="2644726" cy="78779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  <a:r>
              <a:rPr lang="en-US" sz="2000" dirty="0" smtClean="0"/>
              <a:t>0 units, </a:t>
            </a:r>
            <a:r>
              <a:rPr lang="en-US" sz="2000" dirty="0" err="1" smtClean="0"/>
              <a:t>ReLU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336429" y="2495133"/>
            <a:ext cx="10592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Start with this model                              </a:t>
            </a:r>
            <a:r>
              <a:rPr lang="mr-IN" sz="2000" dirty="0" smtClean="0"/>
              <a:t>…</a:t>
            </a:r>
            <a:r>
              <a:rPr lang="en-US" sz="2000" dirty="0" smtClean="0"/>
              <a:t> then add a layer </a:t>
            </a:r>
            <a:r>
              <a:rPr lang="mr-IN" sz="2000" dirty="0" smtClean="0"/>
              <a:t>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7606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image datasets?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strategy.</a:t>
            </a:r>
          </a:p>
          <a:p>
            <a:endParaRPr lang="en-US" dirty="0"/>
          </a:p>
          <a:p>
            <a:r>
              <a:rPr lang="en-US" dirty="0" smtClean="0"/>
              <a:t>Add some convolutional layers with small kernels (50 filters at 3x3).</a:t>
            </a:r>
          </a:p>
          <a:p>
            <a:endParaRPr lang="en-US" dirty="0"/>
          </a:p>
          <a:p>
            <a:r>
              <a:rPr lang="en-US" dirty="0" smtClean="0"/>
              <a:t>Then add max pooling after the convolutional layers.</a:t>
            </a:r>
          </a:p>
          <a:p>
            <a:endParaRPr lang="en-US" dirty="0"/>
          </a:p>
          <a:p>
            <a:r>
              <a:rPr lang="en-US" dirty="0" smtClean="0"/>
              <a:t>More filters means it can learn more “features”,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42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Have a look at literature </a:t>
            </a:r>
            <a:r>
              <a:rPr lang="mr-IN" dirty="0" smtClean="0"/>
              <a:t>–</a:t>
            </a:r>
            <a:r>
              <a:rPr lang="en-US" dirty="0" smtClean="0"/>
              <a:t> VGG16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407"/>
            <a:ext cx="12192000" cy="337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60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simple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407"/>
            <a:ext cx="12192000" cy="3375186"/>
          </a:xfrm>
          <a:prstGeom prst="rect">
            <a:avLst/>
          </a:prstGeom>
        </p:spPr>
      </p:pic>
      <p:sp>
        <p:nvSpPr>
          <p:cNvPr id="6" name="&quot;No&quot; Symbol 5"/>
          <p:cNvSpPr/>
          <p:nvPr/>
        </p:nvSpPr>
        <p:spPr>
          <a:xfrm>
            <a:off x="1702191" y="1885071"/>
            <a:ext cx="2433711" cy="2518117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&quot;No&quot; Symbol 6"/>
          <p:cNvSpPr/>
          <p:nvPr/>
        </p:nvSpPr>
        <p:spPr>
          <a:xfrm>
            <a:off x="4621237" y="1885071"/>
            <a:ext cx="2433711" cy="2518117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&quot;No&quot; Symbol 7"/>
          <p:cNvSpPr/>
          <p:nvPr/>
        </p:nvSpPr>
        <p:spPr>
          <a:xfrm>
            <a:off x="7189762" y="1885070"/>
            <a:ext cx="2433711" cy="2518117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658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simple </a:t>
            </a:r>
            <a:r>
              <a:rPr lang="mr-IN" dirty="0" smtClean="0"/>
              <a:t>–</a:t>
            </a:r>
            <a:r>
              <a:rPr lang="en-US" dirty="0" smtClean="0"/>
              <a:t> add complexity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407"/>
            <a:ext cx="12192000" cy="3375186"/>
          </a:xfrm>
          <a:prstGeom prst="rect">
            <a:avLst/>
          </a:prstGeom>
        </p:spPr>
      </p:pic>
      <p:sp>
        <p:nvSpPr>
          <p:cNvPr id="7" name="&quot;No&quot; Symbol 6"/>
          <p:cNvSpPr/>
          <p:nvPr/>
        </p:nvSpPr>
        <p:spPr>
          <a:xfrm>
            <a:off x="4621237" y="1885071"/>
            <a:ext cx="2433711" cy="2518117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&quot;No&quot; Symbol 7"/>
          <p:cNvSpPr/>
          <p:nvPr/>
        </p:nvSpPr>
        <p:spPr>
          <a:xfrm>
            <a:off x="7189762" y="1885070"/>
            <a:ext cx="2433711" cy="2518117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74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Generally will be </a:t>
            </a:r>
            <a:r>
              <a:rPr lang="en-US" dirty="0" smtClean="0">
                <a:solidFill>
                  <a:srgbClr val="FF0000"/>
                </a:solidFill>
              </a:rPr>
              <a:t>input layer then 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a sequence of convolutions and a max pooling</a:t>
            </a:r>
            <a:r>
              <a:rPr lang="en-US" dirty="0" smtClean="0"/>
              <a:t>,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more </a:t>
            </a:r>
            <a:r>
              <a:rPr lang="en-US" dirty="0" smtClean="0">
                <a:solidFill>
                  <a:srgbClr val="FF0000"/>
                </a:solidFill>
              </a:rPr>
              <a:t>convolutions and a max pooling</a:t>
            </a:r>
            <a:r>
              <a:rPr lang="en-US" dirty="0" smtClean="0"/>
              <a:t>,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then </a:t>
            </a:r>
            <a:r>
              <a:rPr lang="en-US" dirty="0" smtClean="0">
                <a:solidFill>
                  <a:srgbClr val="FF0000"/>
                </a:solidFill>
              </a:rPr>
              <a:t>end with fully connected</a:t>
            </a:r>
            <a:r>
              <a:rPr lang="en-US" dirty="0" smtClean="0"/>
              <a:t> layers.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351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Which loss function?</a:t>
            </a:r>
          </a:p>
          <a:p>
            <a:endParaRPr lang="en-US" dirty="0"/>
          </a:p>
          <a:p>
            <a:r>
              <a:rPr lang="en-US" dirty="0" smtClean="0"/>
              <a:t>For regression you are dealing with numerical data, so typically use </a:t>
            </a:r>
            <a:r>
              <a:rPr lang="en-US" dirty="0" smtClean="0">
                <a:solidFill>
                  <a:srgbClr val="FF0000"/>
                </a:solidFill>
              </a:rPr>
              <a:t>mean squared error </a:t>
            </a:r>
            <a:r>
              <a:rPr lang="en-US" dirty="0" smtClean="0"/>
              <a:t>(to compute “distance” between prediction and true values).</a:t>
            </a:r>
          </a:p>
          <a:p>
            <a:endParaRPr lang="en-US" dirty="0"/>
          </a:p>
          <a:p>
            <a:r>
              <a:rPr lang="en-US" dirty="0" smtClean="0"/>
              <a:t>For classification you are comparing classes, so typically </a:t>
            </a:r>
            <a:r>
              <a:rPr lang="en-US" dirty="0" smtClean="0">
                <a:solidFill>
                  <a:srgbClr val="FF0000"/>
                </a:solidFill>
              </a:rPr>
              <a:t>cross-entropy</a:t>
            </a:r>
          </a:p>
        </p:txBody>
      </p:sp>
    </p:spTree>
    <p:extLst>
      <p:ext uri="{BB962C8B-B14F-4D97-AF65-F5344CB8AC3E}">
        <p14:creationId xmlns:p14="http://schemas.microsoft.com/office/powerpoint/2010/main" val="229310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979713" y="2357218"/>
            <a:ext cx="1985963" cy="1928813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6" idx="1"/>
          </p:cNvCxnSpPr>
          <p:nvPr/>
        </p:nvCxnSpPr>
        <p:spPr>
          <a:xfrm>
            <a:off x="1508101" y="1442818"/>
            <a:ext cx="1762450" cy="11968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6" idx="2"/>
          </p:cNvCxnSpPr>
          <p:nvPr/>
        </p:nvCxnSpPr>
        <p:spPr>
          <a:xfrm>
            <a:off x="1236638" y="3321624"/>
            <a:ext cx="174307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508101" y="4003563"/>
            <a:ext cx="1762450" cy="10306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965676" y="3321623"/>
            <a:ext cx="174307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80202" y="1319611"/>
            <a:ext cx="49577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Network            Correct</a:t>
            </a:r>
          </a:p>
          <a:p>
            <a:r>
              <a:rPr lang="en-US" sz="3600" dirty="0"/>
              <a:t>p</a:t>
            </a:r>
            <a:r>
              <a:rPr lang="en-US" sz="3600" dirty="0" smtClean="0"/>
              <a:t>rediction</a:t>
            </a:r>
          </a:p>
          <a:p>
            <a:endParaRPr lang="en-US" sz="3600" dirty="0" smtClean="0"/>
          </a:p>
          <a:p>
            <a:r>
              <a:rPr lang="en-US" sz="3600" dirty="0" smtClean="0"/>
              <a:t>5.0                          7.0</a:t>
            </a:r>
            <a:endParaRPr lang="en-US" sz="3600" dirty="0"/>
          </a:p>
        </p:txBody>
      </p:sp>
      <p:sp>
        <p:nvSpPr>
          <p:cNvPr id="10" name="Oval 9"/>
          <p:cNvSpPr/>
          <p:nvPr/>
        </p:nvSpPr>
        <p:spPr>
          <a:xfrm>
            <a:off x="188889" y="679054"/>
            <a:ext cx="1319212" cy="1281113"/>
          </a:xfrm>
          <a:prstGeom prst="ellips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8889" y="2639686"/>
            <a:ext cx="1319212" cy="1281113"/>
          </a:xfrm>
          <a:prstGeom prst="ellips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8889" y="4435019"/>
            <a:ext cx="1319212" cy="1281113"/>
          </a:xfrm>
          <a:prstGeom prst="ellips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037488" y="4778140"/>
                <a:ext cx="3686175" cy="1604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6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36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3600" b="0" i="1" smtClean="0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6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488" y="4778140"/>
                <a:ext cx="3686175" cy="160460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783283" y="6214856"/>
            <a:ext cx="2604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MSE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027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3064119" y="1066099"/>
            <a:ext cx="1985963" cy="1928813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27" idx="6"/>
          </p:cNvCxnSpPr>
          <p:nvPr/>
        </p:nvCxnSpPr>
        <p:spPr>
          <a:xfrm>
            <a:off x="1592507" y="1389950"/>
            <a:ext cx="1471612" cy="5988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8" idx="6"/>
          </p:cNvCxnSpPr>
          <p:nvPr/>
        </p:nvCxnSpPr>
        <p:spPr>
          <a:xfrm flipV="1">
            <a:off x="1592507" y="2260936"/>
            <a:ext cx="1471612" cy="10896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30" idx="2"/>
          </p:cNvCxnSpPr>
          <p:nvPr/>
        </p:nvCxnSpPr>
        <p:spPr>
          <a:xfrm flipV="1">
            <a:off x="1592507" y="4589217"/>
            <a:ext cx="1524324" cy="5153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050082" y="2030505"/>
            <a:ext cx="174307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45869" y="98475"/>
            <a:ext cx="495776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Network            Correct</a:t>
            </a:r>
          </a:p>
          <a:p>
            <a:r>
              <a:rPr lang="en-US" sz="3600" dirty="0"/>
              <a:t>p</a:t>
            </a:r>
            <a:r>
              <a:rPr lang="en-US" sz="3600" dirty="0" smtClean="0"/>
              <a:t>rediction</a:t>
            </a:r>
          </a:p>
          <a:p>
            <a:endParaRPr lang="en-US" sz="3600" dirty="0" smtClean="0"/>
          </a:p>
          <a:p>
            <a:r>
              <a:rPr lang="en-US" sz="3600" dirty="0" smtClean="0"/>
              <a:t>0.9                          1.0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r>
              <a:rPr lang="en-US" sz="3600" dirty="0" smtClean="0"/>
              <a:t>0.1			     0.0</a:t>
            </a:r>
            <a:endParaRPr lang="en-US" sz="3600" dirty="0"/>
          </a:p>
        </p:txBody>
      </p:sp>
      <p:sp>
        <p:nvSpPr>
          <p:cNvPr id="25" name="Oval 24"/>
          <p:cNvSpPr/>
          <p:nvPr/>
        </p:nvSpPr>
        <p:spPr>
          <a:xfrm>
            <a:off x="273295" y="749393"/>
            <a:ext cx="1319212" cy="1281113"/>
          </a:xfrm>
          <a:prstGeom prst="ellips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73295" y="2710025"/>
            <a:ext cx="1319212" cy="1281113"/>
          </a:xfrm>
          <a:prstGeom prst="ellips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73295" y="4505358"/>
            <a:ext cx="1319212" cy="1281113"/>
          </a:xfrm>
          <a:prstGeom prst="ellips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16831" y="3624810"/>
            <a:ext cx="1985963" cy="1928813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28" idx="6"/>
          </p:cNvCxnSpPr>
          <p:nvPr/>
        </p:nvCxnSpPr>
        <p:spPr>
          <a:xfrm>
            <a:off x="1592507" y="3350582"/>
            <a:ext cx="1471612" cy="10469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6"/>
          </p:cNvCxnSpPr>
          <p:nvPr/>
        </p:nvCxnSpPr>
        <p:spPr>
          <a:xfrm>
            <a:off x="1592507" y="1389950"/>
            <a:ext cx="1471612" cy="27501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9" idx="6"/>
          </p:cNvCxnSpPr>
          <p:nvPr/>
        </p:nvCxnSpPr>
        <p:spPr>
          <a:xfrm flipV="1">
            <a:off x="1592507" y="2529116"/>
            <a:ext cx="1524324" cy="26167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102794" y="4589216"/>
            <a:ext cx="174307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764706" y="4846875"/>
                <a:ext cx="3686175" cy="1698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is-IS" sz="36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charset="0"/>
                            </a:rPr>
                            <m:t>ln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706" y="4846875"/>
                <a:ext cx="3686175" cy="169873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2783283" y="6214856"/>
            <a:ext cx="3575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rgbClr val="FF0000"/>
                </a:solidFill>
              </a:rPr>
              <a:t>Cross entropy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125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Great article: </a:t>
            </a:r>
            <a:r>
              <a:rPr lang="en-US" dirty="0" smtClean="0">
                <a:hlinkClick r:id="rId2"/>
              </a:rPr>
              <a:t>http://theorangeduck.com/page/neural-network-not-working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Let’s </a:t>
            </a:r>
            <a:r>
              <a:rPr lang="en-US" dirty="0" err="1" smtClean="0"/>
              <a:t>summarise</a:t>
            </a:r>
            <a:r>
              <a:rPr lang="en-US" dirty="0" smtClean="0"/>
              <a:t> some points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Forgot to </a:t>
            </a:r>
            <a:r>
              <a:rPr lang="en-US" dirty="0">
                <a:solidFill>
                  <a:srgbClr val="FF0000"/>
                </a:solidFill>
              </a:rPr>
              <a:t>Normalize Your </a:t>
            </a:r>
            <a:r>
              <a:rPr lang="en-US" dirty="0" smtClean="0">
                <a:solidFill>
                  <a:srgbClr val="FF0000"/>
                </a:solidFill>
              </a:rPr>
              <a:t>Data </a:t>
            </a:r>
            <a:r>
              <a:rPr lang="en-US" dirty="0"/>
              <a:t>(check </a:t>
            </a:r>
            <a:r>
              <a:rPr lang="en-US" dirty="0" smtClean="0"/>
              <a:t>neural-</a:t>
            </a:r>
            <a:r>
              <a:rPr lang="en-US" dirty="0" err="1" smtClean="0"/>
              <a:t>networks.ipynb</a:t>
            </a:r>
            <a:r>
              <a:rPr lang="en-US" dirty="0" smtClean="0"/>
              <a:t>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Forgot to use any </a:t>
            </a:r>
            <a:r>
              <a:rPr lang="en-US" dirty="0" err="1" smtClean="0">
                <a:solidFill>
                  <a:srgbClr val="FF0000"/>
                </a:solidFill>
              </a:rPr>
              <a:t>regularisation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Used a too </a:t>
            </a:r>
            <a:r>
              <a:rPr lang="en-US" dirty="0">
                <a:solidFill>
                  <a:srgbClr val="FF0000"/>
                </a:solidFill>
              </a:rPr>
              <a:t>Large Batch Size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Used an </a:t>
            </a:r>
            <a:r>
              <a:rPr lang="en-US" dirty="0">
                <a:solidFill>
                  <a:srgbClr val="FF0000"/>
                </a:solidFill>
              </a:rPr>
              <a:t>Incorrect Learning Rate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594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best architecture for my 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is </a:t>
            </a:r>
            <a:r>
              <a:rPr lang="en-US" dirty="0" smtClean="0">
                <a:solidFill>
                  <a:srgbClr val="FF0000"/>
                </a:solidFill>
              </a:rPr>
              <a:t>no set rule </a:t>
            </a:r>
            <a:r>
              <a:rPr lang="en-US" dirty="0" smtClean="0"/>
              <a:t>on how to design the best network. 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More hidden layers, units means more parameters </a:t>
            </a:r>
            <a:r>
              <a:rPr lang="en-US" dirty="0" smtClean="0"/>
              <a:t>that need to be </a:t>
            </a:r>
            <a:r>
              <a:rPr lang="en-US" dirty="0" err="1" smtClean="0"/>
              <a:t>optimised</a:t>
            </a:r>
            <a:r>
              <a:rPr lang="en-US" dirty="0" smtClean="0"/>
              <a:t>. This will result in longer training time.</a:t>
            </a:r>
          </a:p>
          <a:p>
            <a:endParaRPr lang="en-US" dirty="0"/>
          </a:p>
          <a:p>
            <a:r>
              <a:rPr lang="en-US" dirty="0" smtClean="0"/>
              <a:t>Various people state certain guidelines. For example: number of nodes in hidden layers should be roughly equal to the number of inputs.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356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Your Network contains </a:t>
            </a:r>
            <a:r>
              <a:rPr lang="en-US" dirty="0">
                <a:solidFill>
                  <a:srgbClr val="FF0000"/>
                </a:solidFill>
              </a:rPr>
              <a:t>Bad Gradients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You Used a Network that was </a:t>
            </a:r>
            <a:r>
              <a:rPr lang="en-US" dirty="0">
                <a:solidFill>
                  <a:srgbClr val="FF0000"/>
                </a:solidFill>
              </a:rPr>
              <a:t>too Deep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 smtClean="0"/>
              <a:t>Bad </a:t>
            </a:r>
            <a:r>
              <a:rPr lang="en-US" dirty="0" err="1" smtClean="0">
                <a:solidFill>
                  <a:srgbClr val="FF0000"/>
                </a:solidFill>
              </a:rPr>
              <a:t>Initialisation</a:t>
            </a:r>
            <a:endParaRPr lang="en-US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 startAt="5"/>
            </a:pPr>
            <a:r>
              <a:rPr lang="en-US" dirty="0" smtClean="0"/>
              <a:t>Wrong activation </a:t>
            </a:r>
            <a:r>
              <a:rPr lang="en-US" dirty="0" smtClean="0">
                <a:solidFill>
                  <a:srgbClr val="FF0000"/>
                </a:solidFill>
              </a:rPr>
              <a:t>function in the last layer</a:t>
            </a:r>
            <a:endParaRPr lang="en-US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 startAt="5"/>
            </a:pPr>
            <a:endParaRPr lang="en-US" dirty="0" smtClean="0"/>
          </a:p>
          <a:p>
            <a:pPr marL="0" indent="0">
              <a:buNone/>
            </a:pPr>
            <a:r>
              <a:rPr lang="en-US" dirty="0" err="1"/>
              <a:t>mod$add</a:t>
            </a:r>
            <a:r>
              <a:rPr lang="en-US" dirty="0" smtClean="0"/>
              <a:t>(</a:t>
            </a:r>
          </a:p>
          <a:p>
            <a:pPr marL="0" indent="0">
              <a:buNone/>
            </a:pPr>
            <a:r>
              <a:rPr lang="en-US" dirty="0" smtClean="0"/>
              <a:t>Dense(units </a:t>
            </a:r>
            <a:r>
              <a:rPr lang="en-US" dirty="0"/>
              <a:t>= 3,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kernel_initializer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he_normal</a:t>
            </a:r>
            <a:r>
              <a:rPr lang="en-US" dirty="0"/>
              <a:t>(),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bias_initializer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he_uniform</a:t>
            </a:r>
            <a:r>
              <a:rPr lang="en-US" dirty="0"/>
              <a:t>())) </a:t>
            </a:r>
            <a:endParaRPr lang="en-US" dirty="0" smtClean="0"/>
          </a:p>
          <a:p>
            <a:pPr marL="0" indent="0">
              <a:buNone/>
            </a:pPr>
            <a:r>
              <a:rPr lang="en-US" sz="1800" dirty="0" smtClean="0"/>
              <a:t>Check </a:t>
            </a:r>
            <a:r>
              <a:rPr lang="en-US" sz="1800" dirty="0" smtClean="0">
                <a:hlinkClick r:id="rId2"/>
              </a:rPr>
              <a:t>https://cran.r-project.org/web/packages/kerasR/kerasR.pdf</a:t>
            </a:r>
            <a:r>
              <a:rPr lang="en-US" sz="1800" dirty="0" smtClean="0"/>
              <a:t> (page 28 “</a:t>
            </a:r>
            <a:r>
              <a:rPr lang="en-US" sz="1800" dirty="0" err="1"/>
              <a:t>Initalizers</a:t>
            </a:r>
            <a:r>
              <a:rPr lang="en-US" sz="1800" dirty="0"/>
              <a:t> </a:t>
            </a:r>
            <a:r>
              <a:rPr lang="en-US" sz="1800" dirty="0" smtClean="0"/>
              <a:t>”)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04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613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Play around with different architectures, layers</a:t>
            </a:r>
            <a:r>
              <a:rPr lang="en-US" dirty="0"/>
              <a:t> and activation functions  here: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playground.tensorflow.org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728" y="2377623"/>
            <a:ext cx="8139333" cy="426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85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For non-image data (for example feature based data) </a:t>
            </a:r>
            <a:r>
              <a:rPr lang="mr-IN" dirty="0" smtClean="0"/>
              <a:t>–</a:t>
            </a:r>
            <a:r>
              <a:rPr lang="en-US" dirty="0" smtClean="0"/>
              <a:t> say a vector of numbers which denote numerical features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Generally will be made up of </a:t>
            </a:r>
            <a:r>
              <a:rPr lang="en-US" dirty="0" smtClean="0">
                <a:solidFill>
                  <a:srgbClr val="FF0000"/>
                </a:solidFill>
              </a:rPr>
              <a:t>fully connected layers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0000"/>
                </a:solidFill>
              </a:rPr>
              <a:t>dropout</a:t>
            </a:r>
            <a:r>
              <a:rPr lang="en-US" dirty="0" smtClean="0"/>
              <a:t>. Dropout will help deal with overfitting.</a:t>
            </a:r>
          </a:p>
          <a:p>
            <a:r>
              <a:rPr lang="en-US" dirty="0" smtClean="0"/>
              <a:t>Exactly one input layer</a:t>
            </a:r>
          </a:p>
          <a:p>
            <a:r>
              <a:rPr lang="en-US" dirty="0" smtClean="0"/>
              <a:t>Exactly one output layer. How many nodes?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Regression problem - typically one node </a:t>
            </a:r>
            <a:r>
              <a:rPr lang="en-US" dirty="0" smtClean="0"/>
              <a:t>since you will be predicting one value. Some regression problems predict more than one value (so use more than one node)</a:t>
            </a:r>
          </a:p>
        </p:txBody>
      </p:sp>
    </p:spTree>
    <p:extLst>
      <p:ext uri="{BB962C8B-B14F-4D97-AF65-F5344CB8AC3E}">
        <p14:creationId xmlns:p14="http://schemas.microsoft.com/office/powerpoint/2010/main" val="488340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Exactly one output layer. How many nodes?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Regression problem - typically one node </a:t>
            </a:r>
            <a:r>
              <a:rPr lang="en-US" dirty="0" smtClean="0"/>
              <a:t>since you will be predicting one value. Some regression problems predict more than one value (so use more than one node)</a:t>
            </a:r>
          </a:p>
        </p:txBody>
      </p:sp>
      <p:sp>
        <p:nvSpPr>
          <p:cNvPr id="4" name="Oval 3"/>
          <p:cNvSpPr/>
          <p:nvPr/>
        </p:nvSpPr>
        <p:spPr>
          <a:xfrm>
            <a:off x="2846919" y="4931392"/>
            <a:ext cx="1364019" cy="1172062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47343" y="4188497"/>
            <a:ext cx="1452578" cy="903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490237" y="5073883"/>
            <a:ext cx="1356682" cy="3058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430151" y="5757885"/>
            <a:ext cx="1469770" cy="404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210938" y="5555281"/>
            <a:ext cx="145361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78925" y="4188497"/>
            <a:ext cx="413445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Network            Correct</a:t>
            </a:r>
          </a:p>
          <a:p>
            <a:r>
              <a:rPr lang="en-US" sz="2600" dirty="0"/>
              <a:t>p</a:t>
            </a:r>
            <a:r>
              <a:rPr lang="en-US" sz="2600" dirty="0" smtClean="0"/>
              <a:t>rediction</a:t>
            </a:r>
          </a:p>
          <a:p>
            <a:endParaRPr lang="en-US" sz="2600" dirty="0" smtClean="0"/>
          </a:p>
          <a:p>
            <a:r>
              <a:rPr lang="en-US" sz="2600" dirty="0" smtClean="0"/>
              <a:t>5.0                          7.0</a:t>
            </a:r>
            <a:endParaRPr lang="en-US" sz="2600" dirty="0"/>
          </a:p>
        </p:txBody>
      </p:sp>
      <p:sp>
        <p:nvSpPr>
          <p:cNvPr id="10" name="Oval 9"/>
          <p:cNvSpPr/>
          <p:nvPr/>
        </p:nvSpPr>
        <p:spPr>
          <a:xfrm>
            <a:off x="598003" y="3776977"/>
            <a:ext cx="849340" cy="778481"/>
          </a:xfrm>
          <a:prstGeom prst="ellips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98003" y="4776800"/>
            <a:ext cx="849340" cy="778481"/>
          </a:xfrm>
          <a:prstGeom prst="ellips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98003" y="5776623"/>
            <a:ext cx="849340" cy="778481"/>
          </a:xfrm>
          <a:prstGeom prst="ellips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19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Exactly one output layer. How many nodes?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Classification problem - typically N nodes </a:t>
            </a:r>
            <a:r>
              <a:rPr lang="en-US" dirty="0" smtClean="0"/>
              <a:t>since you will be discriminating between N classes. You can use </a:t>
            </a:r>
            <a:r>
              <a:rPr lang="en-US" dirty="0" err="1" smtClean="0">
                <a:solidFill>
                  <a:srgbClr val="FF0000"/>
                </a:solidFill>
              </a:rPr>
              <a:t>softmax</a:t>
            </a:r>
            <a:r>
              <a:rPr lang="en-US" dirty="0" smtClean="0">
                <a:solidFill>
                  <a:srgbClr val="FF0000"/>
                </a:solidFill>
              </a:rPr>
              <a:t> function </a:t>
            </a:r>
            <a:r>
              <a:rPr lang="en-US" dirty="0" smtClean="0"/>
              <a:t>in the last layer which </a:t>
            </a:r>
            <a:r>
              <a:rPr lang="en-US" dirty="0" smtClean="0">
                <a:solidFill>
                  <a:srgbClr val="FF0000"/>
                </a:solidFill>
              </a:rPr>
              <a:t>outputs probabilities for each class</a:t>
            </a:r>
            <a:r>
              <a:rPr lang="en-US" dirty="0" smtClean="0"/>
              <a:t>. Alternatively, use another function and pick the largest value.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353356" y="5859947"/>
            <a:ext cx="721247" cy="120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276172" y="5140253"/>
            <a:ext cx="749343" cy="5447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69387" y="4009951"/>
            <a:ext cx="692175" cy="637804"/>
          </a:xfrm>
          <a:prstGeom prst="ellips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65541" y="4821351"/>
            <a:ext cx="692175" cy="637804"/>
          </a:xfrm>
          <a:prstGeom prst="ellips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61181" y="5684989"/>
            <a:ext cx="692175" cy="637804"/>
          </a:xfrm>
          <a:prstGeom prst="ellips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025515" y="5523653"/>
            <a:ext cx="750367" cy="744222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34557" y="4583297"/>
            <a:ext cx="750367" cy="744222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356939" y="4364824"/>
            <a:ext cx="749343" cy="5447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76172" y="5388093"/>
            <a:ext cx="650259" cy="3809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2"/>
          </p:cNvCxnSpPr>
          <p:nvPr/>
        </p:nvCxnSpPr>
        <p:spPr>
          <a:xfrm flipV="1">
            <a:off x="1344314" y="4955408"/>
            <a:ext cx="690243" cy="9993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370604" y="4375387"/>
            <a:ext cx="555827" cy="14181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790279" y="5920388"/>
            <a:ext cx="6577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790279" y="4955408"/>
            <a:ext cx="6577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616853" y="3930194"/>
            <a:ext cx="3571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Network            Correct</a:t>
            </a:r>
          </a:p>
          <a:p>
            <a:r>
              <a:rPr lang="en-US" sz="2000" dirty="0"/>
              <a:t>p</a:t>
            </a:r>
            <a:r>
              <a:rPr lang="en-US" sz="2000" dirty="0" smtClean="0"/>
              <a:t>rediction</a:t>
            </a:r>
          </a:p>
          <a:p>
            <a:endParaRPr lang="en-US" sz="2000" dirty="0" smtClean="0"/>
          </a:p>
          <a:p>
            <a:r>
              <a:rPr lang="en-US" sz="2000" dirty="0" smtClean="0"/>
              <a:t>0.9                          1.0   class A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0.1	</a:t>
            </a:r>
            <a:r>
              <a:rPr lang="en-US" sz="2000" dirty="0"/>
              <a:t>	</a:t>
            </a:r>
            <a:r>
              <a:rPr lang="en-US" sz="2000" dirty="0" smtClean="0"/>
              <a:t>0.0   class 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51976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Start with one </a:t>
            </a:r>
            <a:r>
              <a:rPr lang="en-US" dirty="0" smtClean="0"/>
              <a:t>hidden layer.</a:t>
            </a:r>
          </a:p>
          <a:p>
            <a:endParaRPr lang="en-US" dirty="0" smtClean="0"/>
          </a:p>
          <a:p>
            <a:r>
              <a:rPr lang="en-US" dirty="0" smtClean="0"/>
              <a:t>Then </a:t>
            </a:r>
            <a:r>
              <a:rPr lang="en-US" dirty="0" smtClean="0">
                <a:solidFill>
                  <a:srgbClr val="FF0000"/>
                </a:solidFill>
              </a:rPr>
              <a:t>gradually add some more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Check the performance difference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Add dropout </a:t>
            </a:r>
            <a:r>
              <a:rPr lang="en-US" dirty="0" smtClean="0"/>
              <a:t>between layers.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Don’t start with dropout </a:t>
            </a:r>
            <a:r>
              <a:rPr lang="en-US" dirty="0" smtClean="0"/>
              <a:t>(this cuts off connections to inputs)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068" y="365125"/>
            <a:ext cx="2813944" cy="33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6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Which activation function should I use?</a:t>
            </a:r>
          </a:p>
          <a:p>
            <a:endParaRPr lang="en-US" dirty="0"/>
          </a:p>
          <a:p>
            <a:r>
              <a:rPr lang="en-US" dirty="0" smtClean="0"/>
              <a:t>People generally used sigmoid, then </a:t>
            </a:r>
            <a:r>
              <a:rPr lang="en-US" dirty="0" err="1" smtClean="0"/>
              <a:t>ReLU</a:t>
            </a:r>
            <a:r>
              <a:rPr lang="en-US" dirty="0" smtClean="0"/>
              <a:t> was proposed (but had a problem), leaky </a:t>
            </a:r>
            <a:r>
              <a:rPr lang="en-US" dirty="0" err="1" smtClean="0"/>
              <a:t>ReLU</a:t>
            </a:r>
            <a:r>
              <a:rPr lang="en-US" dirty="0" smtClean="0"/>
              <a:t> was proposed, then ELU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Possible starting point (hidden layers): use </a:t>
            </a:r>
            <a:r>
              <a:rPr lang="en-US" dirty="0" err="1" smtClean="0">
                <a:solidFill>
                  <a:srgbClr val="FF0000"/>
                </a:solidFill>
              </a:rPr>
              <a:t>ReLU</a:t>
            </a:r>
            <a:r>
              <a:rPr lang="en-US" dirty="0" smtClean="0">
                <a:solidFill>
                  <a:srgbClr val="FF0000"/>
                </a:solidFill>
              </a:rPr>
              <a:t> or leaky </a:t>
            </a:r>
            <a:r>
              <a:rPr lang="en-US" dirty="0" err="1" smtClean="0">
                <a:solidFill>
                  <a:srgbClr val="FF0000"/>
                </a:solidFill>
              </a:rPr>
              <a:t>ReLU</a:t>
            </a:r>
            <a:r>
              <a:rPr lang="en-US" dirty="0" smtClean="0"/>
              <a:t>, try ELU too.</a:t>
            </a:r>
          </a:p>
          <a:p>
            <a:endParaRPr lang="en-US" dirty="0"/>
          </a:p>
          <a:p>
            <a:r>
              <a:rPr lang="en-US" dirty="0" smtClean="0"/>
              <a:t>Possibly read: </a:t>
            </a:r>
            <a:r>
              <a:rPr lang="en-US" dirty="0" smtClean="0">
                <a:hlinkClick r:id="rId3"/>
              </a:rPr>
              <a:t>https://medium.com/the-theory-of-everything/understanding-activation-functions-in-neural-networks-9491262884e0</a:t>
            </a:r>
            <a:r>
              <a:rPr lang="en-US" dirty="0" smtClean="0"/>
              <a:t> </a:t>
            </a:r>
          </a:p>
          <a:p>
            <a:r>
              <a:rPr lang="en-US" dirty="0" smtClean="0"/>
              <a:t>Video: </a:t>
            </a:r>
            <a:r>
              <a:rPr lang="en-US" dirty="0" smtClean="0">
                <a:hlinkClick r:id="rId4"/>
              </a:rPr>
              <a:t>https://youtu.be/-7scQpJT7uo?t=288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684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Consider a dataset with </a:t>
            </a:r>
            <a:r>
              <a:rPr lang="en-US" dirty="0" smtClean="0">
                <a:solidFill>
                  <a:srgbClr val="FF0000"/>
                </a:solidFill>
              </a:rPr>
              <a:t>20 inputs and 5 classes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81686" y="2990847"/>
            <a:ext cx="2644726" cy="78779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Input </a:t>
            </a:r>
            <a:r>
              <a:rPr lang="mr-IN" sz="2000" dirty="0" smtClean="0"/>
              <a:t>–</a:t>
            </a:r>
            <a:r>
              <a:rPr lang="en-US" sz="2000" dirty="0" smtClean="0"/>
              <a:t> 20 inputs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181686" y="3969845"/>
            <a:ext cx="2644726" cy="78779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20 units, </a:t>
            </a:r>
            <a:r>
              <a:rPr lang="en-US" sz="2000" dirty="0" err="1" smtClean="0"/>
              <a:t>ReLU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1181686" y="4948844"/>
            <a:ext cx="2644726" cy="78779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Output, 5 units, </a:t>
            </a:r>
            <a:r>
              <a:rPr lang="en-US" sz="2000" dirty="0" err="1" smtClean="0"/>
              <a:t>softmax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5005753" y="2990847"/>
            <a:ext cx="2644726" cy="78779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Input </a:t>
            </a:r>
            <a:r>
              <a:rPr lang="mr-IN" sz="2000" dirty="0" smtClean="0"/>
              <a:t>–</a:t>
            </a:r>
            <a:r>
              <a:rPr lang="en-US" sz="2000" dirty="0" smtClean="0"/>
              <a:t> 20 inputs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5005753" y="3969845"/>
            <a:ext cx="2644726" cy="78779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20 units, </a:t>
            </a:r>
            <a:r>
              <a:rPr lang="en-US" sz="2000" dirty="0" err="1" smtClean="0"/>
              <a:t>ReLU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5005753" y="5816547"/>
            <a:ext cx="2644726" cy="78779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Output, 5 units, </a:t>
            </a:r>
            <a:r>
              <a:rPr lang="en-US" sz="2000" dirty="0" err="1" smtClean="0"/>
              <a:t>softmax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5005753" y="4892572"/>
            <a:ext cx="2644726" cy="78779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  <a:r>
              <a:rPr lang="en-US" sz="2000" dirty="0" smtClean="0"/>
              <a:t>0 units, </a:t>
            </a:r>
            <a:r>
              <a:rPr lang="en-US" sz="2000" dirty="0" err="1" smtClean="0"/>
              <a:t>ReLU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8829821" y="2990847"/>
            <a:ext cx="2644726" cy="78779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Input </a:t>
            </a:r>
            <a:r>
              <a:rPr lang="mr-IN" sz="2000" dirty="0" smtClean="0"/>
              <a:t>–</a:t>
            </a:r>
            <a:r>
              <a:rPr lang="en-US" sz="2000" dirty="0" smtClean="0"/>
              <a:t> 20 inputs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8829821" y="3969845"/>
            <a:ext cx="2644726" cy="78779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20 units, leaky </a:t>
            </a:r>
            <a:r>
              <a:rPr lang="en-US" sz="2000" dirty="0" err="1" smtClean="0"/>
              <a:t>relu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8829821" y="5816547"/>
            <a:ext cx="2644726" cy="78779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Output, 5 units, </a:t>
            </a:r>
            <a:r>
              <a:rPr lang="en-US" sz="2000" dirty="0" err="1" smtClean="0"/>
              <a:t>softmax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8829821" y="4892572"/>
            <a:ext cx="2644726" cy="78779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  <a:r>
              <a:rPr lang="en-US" sz="2000" dirty="0" smtClean="0"/>
              <a:t>0 units, leaky </a:t>
            </a:r>
            <a:r>
              <a:rPr lang="en-US" sz="2000" dirty="0" err="1" smtClean="0"/>
              <a:t>relu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336429" y="2495133"/>
            <a:ext cx="10592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Start with this model                              </a:t>
            </a:r>
            <a:r>
              <a:rPr lang="mr-IN" sz="2000" dirty="0" smtClean="0"/>
              <a:t>…</a:t>
            </a:r>
            <a:r>
              <a:rPr lang="en-US" sz="2000" dirty="0" smtClean="0"/>
              <a:t> then add a layer </a:t>
            </a:r>
            <a:r>
              <a:rPr lang="mr-IN" sz="2000" dirty="0" smtClean="0"/>
              <a:t>…</a:t>
            </a:r>
            <a:r>
              <a:rPr lang="en-US" sz="2000" dirty="0" smtClean="0"/>
              <a:t>                           </a:t>
            </a:r>
            <a:r>
              <a:rPr lang="mr-IN" sz="2000" dirty="0" smtClean="0"/>
              <a:t>…</a:t>
            </a:r>
            <a:r>
              <a:rPr lang="en-US" sz="2000" dirty="0" smtClean="0"/>
              <a:t>. Then try leaky </a:t>
            </a:r>
            <a:r>
              <a:rPr lang="en-US" sz="2000" dirty="0" err="1" smtClean="0"/>
              <a:t>relu</a:t>
            </a:r>
            <a:r>
              <a:rPr lang="mr-IN" sz="2000" dirty="0" smtClean="0"/>
              <a:t>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94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778325" y="1690688"/>
            <a:ext cx="2644726" cy="78779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Input </a:t>
            </a:r>
            <a:r>
              <a:rPr lang="mr-IN" sz="2000" dirty="0" smtClean="0"/>
              <a:t>–</a:t>
            </a:r>
            <a:r>
              <a:rPr lang="en-US" sz="2000" dirty="0" smtClean="0"/>
              <a:t> 20 inputs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4778325" y="2669686"/>
            <a:ext cx="2644726" cy="78779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20 units, leaky </a:t>
            </a:r>
            <a:r>
              <a:rPr lang="en-US" sz="2000" dirty="0" err="1" smtClean="0"/>
              <a:t>relu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4778325" y="5627735"/>
            <a:ext cx="2644726" cy="78779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Output, 5 units, </a:t>
            </a:r>
            <a:r>
              <a:rPr lang="en-US" sz="2000" dirty="0" err="1" smtClean="0"/>
              <a:t>softmax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4773637" y="4611622"/>
            <a:ext cx="2644726" cy="78779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  <a:r>
              <a:rPr lang="en-US" sz="2000" dirty="0" smtClean="0"/>
              <a:t>0 units, leaky </a:t>
            </a:r>
            <a:r>
              <a:rPr lang="en-US" sz="2000" dirty="0" err="1" smtClean="0"/>
              <a:t>relu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838200" y="1825625"/>
            <a:ext cx="10592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Add dropout</a:t>
            </a:r>
            <a:endParaRPr lang="en-US" sz="2000" dirty="0"/>
          </a:p>
        </p:txBody>
      </p:sp>
      <p:sp>
        <p:nvSpPr>
          <p:cNvPr id="18" name="Rectangle 17"/>
          <p:cNvSpPr/>
          <p:nvPr/>
        </p:nvSpPr>
        <p:spPr>
          <a:xfrm>
            <a:off x="4778325" y="3595510"/>
            <a:ext cx="2644726" cy="78779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dropout, </a:t>
            </a:r>
            <a:r>
              <a:rPr lang="en-US" sz="2000" dirty="0" err="1" smtClean="0"/>
              <a:t>prob</a:t>
            </a:r>
            <a:r>
              <a:rPr lang="en-US" sz="2000" dirty="0" smtClean="0"/>
              <a:t> = 0.2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21947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1265</TotalTime>
  <Words>819</Words>
  <Application>Microsoft Macintosh PowerPoint</Application>
  <PresentationFormat>Widescreen</PresentationFormat>
  <Paragraphs>154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Mangal</vt:lpstr>
      <vt:lpstr>Office Theme</vt:lpstr>
      <vt:lpstr>Neural Network Architectures and Debugging</vt:lpstr>
      <vt:lpstr>What is the best architecture for my problem?</vt:lpstr>
      <vt:lpstr>Architecture Design</vt:lpstr>
      <vt:lpstr>Architecture Design</vt:lpstr>
      <vt:lpstr>Architecture Design</vt:lpstr>
      <vt:lpstr>Architecture Design</vt:lpstr>
      <vt:lpstr>Architecture Design</vt:lpstr>
      <vt:lpstr>Example</vt:lpstr>
      <vt:lpstr>Example</vt:lpstr>
      <vt:lpstr>Example</vt:lpstr>
      <vt:lpstr>What about image datasets?</vt:lpstr>
      <vt:lpstr>Have a look at literature – VGG16</vt:lpstr>
      <vt:lpstr>Start simple</vt:lpstr>
      <vt:lpstr>Start simple – add complexity</vt:lpstr>
      <vt:lpstr>CNNs</vt:lpstr>
      <vt:lpstr>Architecture Design</vt:lpstr>
      <vt:lpstr>PowerPoint Presentation</vt:lpstr>
      <vt:lpstr>PowerPoint Presentation</vt:lpstr>
      <vt:lpstr>Debugging</vt:lpstr>
      <vt:lpstr>Debugging</vt:lpstr>
      <vt:lpstr>Playground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 Architectures and Debugging</dc:title>
  <dc:creator>Emmanuel Dufourq</dc:creator>
  <cp:lastModifiedBy>Emmanuel Dufourq</cp:lastModifiedBy>
  <cp:revision>22</cp:revision>
  <dcterms:created xsi:type="dcterms:W3CDTF">2017-11-10T04:54:11Z</dcterms:created>
  <dcterms:modified xsi:type="dcterms:W3CDTF">2017-11-22T06:18:54Z</dcterms:modified>
</cp:coreProperties>
</file>